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1" r:id="rId7"/>
    <p:sldId id="273" r:id="rId8"/>
    <p:sldId id="274" r:id="rId9"/>
    <p:sldId id="280" r:id="rId10"/>
    <p:sldId id="281" r:id="rId11"/>
    <p:sldId id="284" r:id="rId12"/>
    <p:sldId id="276" r:id="rId13"/>
    <p:sldId id="277" r:id="rId14"/>
    <p:sldId id="278" r:id="rId15"/>
    <p:sldId id="279" r:id="rId16"/>
    <p:sldId id="282" r:id="rId17"/>
    <p:sldId id="283" r:id="rId18"/>
    <p:sldId id="275" r:id="rId1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86333" autoAdjust="0"/>
  </p:normalViewPr>
  <p:slideViewPr>
    <p:cSldViewPr>
      <p:cViewPr varScale="1">
        <p:scale>
          <a:sx n="71" d="100"/>
          <a:sy n="71" d="100"/>
        </p:scale>
        <p:origin x="8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9BB1-87D1-459D-85F3-D43E6C3DDEB7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D0EF-B6C1-49D9-839F-0DF24D27B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7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7E466-FC7F-DA45-A6F6-EB7A595D11B1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9A55-241D-1248-804D-FB88895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9A55-241D-1248-804D-FB888958C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15240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9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2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2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8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1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9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7E36F-F1B7-A74C-8969-818987DA0598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F03401-2AA8-DB42-86DA-59759D385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88076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880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88076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3" y="1828800"/>
            <a:ext cx="5386917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33" y="2468563"/>
            <a:ext cx="5386917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28800"/>
            <a:ext cx="5389033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468563"/>
            <a:ext cx="5389033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8108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1088"/>
            <a:ext cx="6815667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43137"/>
            <a:ext cx="4011084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24401"/>
            <a:ext cx="73152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0600"/>
            <a:ext cx="73152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99775"/>
            <a:ext cx="73152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422E5C4F-6CDF-46F8-BFF2-C061BD6A0E8E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/>
          <a:lstStyle/>
          <a:p>
            <a:fld id="{84FEC1D7-624B-4D42-AA50-A6ED28D269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2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WWSD20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sa_McNamara@Gensler.com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Chandra_Lapsley@Gensl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mailto:Christi_VanMaanen@Gensler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819400"/>
            <a:ext cx="83820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DIN-Black"/>
                <a:cs typeface="DIN-Black"/>
              </a:rPr>
              <a:t>Prove it:</a:t>
            </a:r>
            <a:endParaRPr lang="en-US" sz="4400" dirty="0">
              <a:solidFill>
                <a:schemeClr val="bg1"/>
              </a:solidFill>
              <a:latin typeface="DIN-Black"/>
              <a:cs typeface="DIN-Black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DIN-Black"/>
                <a:cs typeface="DIN-Black"/>
              </a:rPr>
              <a:t>Using Data to Drive Workplace Innovation</a:t>
            </a:r>
            <a:endParaRPr lang="en-US" sz="3600" dirty="0">
              <a:solidFill>
                <a:schemeClr val="bg1"/>
              </a:solidFill>
              <a:latin typeface="DIN-Black"/>
              <a:cs typeface="DIN-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57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2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46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01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3124200"/>
            <a:ext cx="8534400" cy="1295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700" b="1" dirty="0"/>
              <a:t/>
            </a:r>
            <a:br>
              <a:rPr lang="en-US" sz="700" b="1" dirty="0"/>
            </a:br>
            <a:r>
              <a:rPr lang="en-US" sz="2800" dirty="0"/>
              <a:t>For attending this </a:t>
            </a:r>
            <a:br>
              <a:rPr lang="en-US" sz="2800" dirty="0"/>
            </a:br>
            <a:r>
              <a:rPr lang="en-US" sz="2800" dirty="0"/>
              <a:t>educational offering at </a:t>
            </a:r>
            <a:br>
              <a:rPr lang="en-US" sz="2800" dirty="0"/>
            </a:br>
            <a:r>
              <a:rPr lang="en-US" sz="2800" dirty="0"/>
              <a:t>IFMA’s World Workplace</a:t>
            </a:r>
            <a:br>
              <a:rPr lang="en-US" sz="2800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800" b="1" dirty="0"/>
              <a:t>Be sure to evaluate the session online at the Attendee Service Center </a:t>
            </a:r>
            <a:br>
              <a:rPr lang="en-US" sz="2800" b="1" dirty="0"/>
            </a:br>
            <a:r>
              <a:rPr lang="en-US" sz="2800" b="1" dirty="0">
                <a:hlinkClick r:id="rId2"/>
              </a:rPr>
              <a:t>http://tinyurl.com/WWSD2016</a:t>
            </a:r>
            <a:r>
              <a:rPr lang="en-US" sz="2800" b="1" dirty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19400" y="1066800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 b="1" dirty="0"/>
          </a:p>
          <a:p>
            <a:pPr algn="ctr"/>
            <a:r>
              <a:rPr lang="en-US" sz="7200" b="1" dirty="0">
                <a:latin typeface="Arial Black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5531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229600" cy="533400"/>
          </a:xfrm>
        </p:spPr>
        <p:txBody>
          <a:bodyPr/>
          <a:lstStyle/>
          <a:p>
            <a:r>
              <a:rPr lang="en-US" sz="3600" b="1" dirty="0"/>
              <a:t>Meet Our </a:t>
            </a:r>
            <a:r>
              <a:rPr lang="en-US" sz="3600" b="1" dirty="0" smtClean="0"/>
              <a:t>Presenters: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4193098" y="4038600"/>
            <a:ext cx="31845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CHANDRA LAPSLEY</a:t>
            </a:r>
          </a:p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Workplace Strategist,</a:t>
            </a:r>
          </a:p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Senior Associate</a:t>
            </a:r>
          </a:p>
          <a:p>
            <a:pPr algn="ctr"/>
            <a:r>
              <a:rPr lang="en-US" b="1" dirty="0" smtClean="0"/>
              <a:t>GENSLER</a:t>
            </a:r>
          </a:p>
          <a:p>
            <a:pPr algn="ctr"/>
            <a:r>
              <a:rPr lang="en-US" b="1" dirty="0" smtClean="0">
                <a:hlinkClick r:id="rId2"/>
              </a:rPr>
              <a:t>Chandra_Lapsley@Gensler.com</a:t>
            </a:r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990600" y="4057471"/>
            <a:ext cx="25781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SARA NOMELLINI</a:t>
            </a:r>
          </a:p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Senior Vice President, </a:t>
            </a:r>
          </a:p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Corporate Real Estate</a:t>
            </a:r>
          </a:p>
          <a:p>
            <a:pPr algn="ctr"/>
            <a:r>
              <a:rPr lang="en-US" b="1" dirty="0" smtClean="0"/>
              <a:t>LPL FINANCIAL</a:t>
            </a:r>
          </a:p>
          <a:p>
            <a:pPr algn="ctr"/>
            <a:r>
              <a:rPr lang="en-US" b="1" dirty="0" smtClean="0">
                <a:hlinkClick r:id="rId3"/>
              </a:rPr>
              <a:t>Sara.Nomellini@LPL.com</a:t>
            </a:r>
            <a:endParaRPr lang="en-US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8139798" y="4053526"/>
            <a:ext cx="3445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CHRISTI VAN MAANEN</a:t>
            </a:r>
          </a:p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Wisp Studio Director,</a:t>
            </a:r>
          </a:p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Senior Associate</a:t>
            </a:r>
          </a:p>
          <a:p>
            <a:pPr algn="ctr"/>
            <a:r>
              <a:rPr lang="en-US" b="1" dirty="0" smtClean="0"/>
              <a:t>GENSLER</a:t>
            </a:r>
          </a:p>
          <a:p>
            <a:pPr algn="ctr"/>
            <a:r>
              <a:rPr lang="en-US" b="1" dirty="0" smtClean="0">
                <a:hlinkClick r:id="rId4"/>
              </a:rPr>
              <a:t>Christi_VanMaanen@Gensler.com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18889" r="6302" b="33723"/>
          <a:stretch/>
        </p:blipFill>
        <p:spPr>
          <a:xfrm>
            <a:off x="8763000" y="2041229"/>
            <a:ext cx="1981200" cy="1921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1203" r="12501" b="39432"/>
          <a:stretch/>
        </p:blipFill>
        <p:spPr>
          <a:xfrm>
            <a:off x="4876800" y="1981200"/>
            <a:ext cx="2057400" cy="1982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14839"/>
          <a:stretch/>
        </p:blipFill>
        <p:spPr>
          <a:xfrm>
            <a:off x="1313302" y="2041228"/>
            <a:ext cx="1932737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229600" cy="533400"/>
          </a:xfrm>
        </p:spPr>
        <p:txBody>
          <a:bodyPr/>
          <a:lstStyle/>
          <a:p>
            <a:r>
              <a:rPr lang="en-US" sz="3600" b="1" dirty="0"/>
              <a:t>Review Session Learning Objectives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8949114" y="2958353"/>
            <a:ext cx="3018437" cy="5392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/>
              <a:t>Argue </a:t>
            </a:r>
            <a:r>
              <a:rPr lang="en-US" sz="2000" dirty="0"/>
              <a:t>the value for maintaining an accurate inventory of people and space as the base of robust workplace </a:t>
            </a:r>
            <a:r>
              <a:rPr lang="en-US" sz="2000" dirty="0" smtClean="0"/>
              <a:t>strategy.</a:t>
            </a: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15927" y="2958353"/>
            <a:ext cx="2982367" cy="402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Appraise different tools and methodologies used to capture data and communicate when to utilize them.</a:t>
            </a:r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01799" y="2940425"/>
            <a:ext cx="3134624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Name key real estate portfolio metrics to track and understand how companies use them to inform short term and long term real estate strategies.</a:t>
            </a:r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04800" y="2971800"/>
            <a:ext cx="3219034" cy="324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Explain the key steps necessary for building a case for change in the workplace and develop a plan to implement this process.</a:t>
            </a:r>
          </a:p>
          <a:p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2102225"/>
            <a:ext cx="1371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5400" b="1" dirty="0" smtClean="0"/>
              <a:t>1</a:t>
            </a:r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29907" y="2120153"/>
            <a:ext cx="1371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5400" b="1" dirty="0" smtClean="0"/>
              <a:t>2</a:t>
            </a:r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092615" y="2120153"/>
            <a:ext cx="1371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5400" b="1" dirty="0" smtClean="0"/>
              <a:t>3</a:t>
            </a:r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949114" y="2113430"/>
            <a:ext cx="1371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5400" b="1" dirty="0" smtClean="0"/>
              <a:t>4</a:t>
            </a:r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 smtClean="0"/>
          </a:p>
          <a:p>
            <a:pPr algn="ctr">
              <a:spcBef>
                <a:spcPct val="50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2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6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8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BEEF15559C4692F77E2C5C432263" ma:contentTypeVersion="7" ma:contentTypeDescription="Create a new document." ma:contentTypeScope="" ma:versionID="a1125bf79c5b1c4ab2808df5f7e06e4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4d4ca70dca2dda2ec7d955d50e39e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EmailSender" ma:index="11" nillable="true" ma:displayName="E-Mail Sender" ma:hidden="true" ma:internalName="EmailSender">
      <xsd:simpleType>
        <xsd:restriction base="dms:Note"/>
      </xsd:simpleType>
    </xsd:element>
    <xsd:element name="EmailTo" ma:index="12" nillable="true" ma:displayName="E-Mail To" ma:hidden="true" ma:internalName="EmailTo">
      <xsd:simpleType>
        <xsd:restriction base="dms:Note"/>
      </xsd:simpleType>
    </xsd:element>
    <xsd:element name="EmailCc" ma:index="13" nillable="true" ma:displayName="E-Mail Cc" ma:hidden="true" ma:internalName="EmailCc">
      <xsd:simpleType>
        <xsd:restriction base="dms:Note"/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PublishingExpirationDate xmlns="http://schemas.microsoft.com/sharepoint/v3" xsi:nil="true"/>
    <PublishingStartDate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742E0-357F-4B7D-B7E2-85E96DAE8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5080E67-B9BE-4A2C-BBB4-3C200A35D59F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44FE40D-BBC3-4BE5-8DBB-EC0FE39A4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141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DIN-Black</vt:lpstr>
      <vt:lpstr>Office Theme</vt:lpstr>
      <vt:lpstr>Custom Design</vt:lpstr>
      <vt:lpstr>PowerPoint Presentation</vt:lpstr>
      <vt:lpstr>Meet Our Presenters:</vt:lpstr>
      <vt:lpstr>Review Session 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For attending this  educational offering at  IFMA’s World Workplace  Be sure to evaluate the session online at the Attendee Service Center  http://tinyurl.com/WWSD2016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lpate</dc:creator>
  <cp:lastModifiedBy>Jane Stull</cp:lastModifiedBy>
  <cp:revision>161</cp:revision>
  <cp:lastPrinted>2013-09-25T17:05:43Z</cp:lastPrinted>
  <dcterms:created xsi:type="dcterms:W3CDTF">2012-02-08T21:37:08Z</dcterms:created>
  <dcterms:modified xsi:type="dcterms:W3CDTF">2016-10-04T13:33:07Z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0x010100BCA5BEEF15559C4692F77E2C5C432263</vt:lpwstr>
  </property>
</Properties>
</file>